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notesMasterIdLst>
    <p:notesMasterId r:id="rId9"/>
  </p:notesMasterIdLst>
  <p:handoutMasterIdLst>
    <p:handoutMasterId r:id="rId10"/>
  </p:handout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BC68338-6E6D-4AF9-8FBD-6FE54E3451E5}" type="datetimeFigureOut">
              <a:rPr lang="en-US" smtClean="0"/>
              <a:pPr/>
              <a:t>5/11/2011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88D6FC6-ED35-460D-8B63-9CDE965DD55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38C276-5FAB-49CE-AFA9-86942F79D61A}" type="datetimeFigureOut">
              <a:rPr lang="en-US" smtClean="0"/>
              <a:pPr/>
              <a:t>5/11/2011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28898A-9138-44F9-9803-D736C42B5DA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28898A-9138-44F9-9803-D736C42B5DA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-Founded in 1916 as The Commercial Art School, the College was one of the first applied art and design schools in the United States.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1995, the College joined The Art Institutes and then became The Illinois Institute of Art-Schaumburg.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228898A-9138-44F9-9803-D736C42B5DA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-$150 deposit to fill out enrollment</a:t>
            </a:r>
            <a:r>
              <a:rPr lang="en-US" baseline="0" dirty="0" smtClean="0"/>
              <a:t> forms at the school</a:t>
            </a:r>
          </a:p>
          <a:p>
            <a:r>
              <a:rPr lang="en-US" baseline="0" dirty="0" smtClean="0"/>
              <a:t>-Very easy to get in</a:t>
            </a:r>
            <a:endParaRPr lang="en-US" dirty="0"/>
          </a:p>
        </p:txBody>
      </p:sp>
      <p:sp>
        <p:nvSpPr>
          <p:cNvPr id="4" name="Slide Number Placeholder 3"/>
          <p:cNvSpPr>
            <a:spLocks noGrp="1"/>
          </p:cNvSpPr>
          <p:nvPr>
            <p:ph type="sldNum" sz="quarter" idx="10"/>
          </p:nvPr>
        </p:nvSpPr>
        <p:spPr/>
        <p:txBody>
          <a:bodyPr/>
          <a:lstStyle/>
          <a:p>
            <a:fld id="{4228898A-9138-44F9-9803-D736C42B5DA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The school;</a:t>
            </a:r>
            <a:r>
              <a:rPr lang="en-US" baseline="0" dirty="0" smtClean="0"/>
              <a:t> </a:t>
            </a:r>
            <a:r>
              <a:rPr lang="en-US" dirty="0" smtClean="0"/>
              <a:t>Interior Design degree program teaches students to take human elements into consideration when designing a space for living. </a:t>
            </a:r>
          </a:p>
          <a:p>
            <a:endParaRPr lang="en-US" dirty="0"/>
          </a:p>
        </p:txBody>
      </p:sp>
      <p:sp>
        <p:nvSpPr>
          <p:cNvPr id="4" name="Slide Number Placeholder 3"/>
          <p:cNvSpPr>
            <a:spLocks noGrp="1"/>
          </p:cNvSpPr>
          <p:nvPr>
            <p:ph type="sldNum" sz="quarter" idx="10"/>
          </p:nvPr>
        </p:nvSpPr>
        <p:spPr/>
        <p:txBody>
          <a:bodyPr/>
          <a:lstStyle/>
          <a:p>
            <a:fld id="{4228898A-9138-44F9-9803-D736C42B5DA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-Interior designers are observant and passionate individuals who form the spaces within which we spend most of our lives. Interior design professionals are dedicated to creating beautiful, comfortable and safe interiors.</a:t>
            </a:r>
            <a:endParaRPr lang="en-US" dirty="0"/>
          </a:p>
        </p:txBody>
      </p:sp>
      <p:sp>
        <p:nvSpPr>
          <p:cNvPr id="4" name="Slide Number Placeholder 3"/>
          <p:cNvSpPr>
            <a:spLocks noGrp="1"/>
          </p:cNvSpPr>
          <p:nvPr>
            <p:ph type="sldNum" sz="quarter" idx="10"/>
          </p:nvPr>
        </p:nvSpPr>
        <p:spPr/>
        <p:txBody>
          <a:bodyPr/>
          <a:lstStyle/>
          <a:p>
            <a:fld id="{4228898A-9138-44F9-9803-D736C42B5DA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228898A-9138-44F9-9803-D736C42B5DA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through web site</a:t>
            </a:r>
          </a:p>
          <a:p>
            <a:r>
              <a:rPr lang="en-US" dirty="0" smtClean="0"/>
              <a:t>Talk about</a:t>
            </a:r>
            <a:r>
              <a:rPr lang="en-US" baseline="0" dirty="0" smtClean="0"/>
              <a:t> own experience</a:t>
            </a:r>
            <a:endParaRPr lang="en-US" dirty="0"/>
          </a:p>
        </p:txBody>
      </p:sp>
      <p:sp>
        <p:nvSpPr>
          <p:cNvPr id="4" name="Slide Number Placeholder 3"/>
          <p:cNvSpPr>
            <a:spLocks noGrp="1"/>
          </p:cNvSpPr>
          <p:nvPr>
            <p:ph type="sldNum" sz="quarter" idx="10"/>
          </p:nvPr>
        </p:nvSpPr>
        <p:spPr/>
        <p:txBody>
          <a:bodyPr/>
          <a:lstStyle/>
          <a:p>
            <a:fld id="{4228898A-9138-44F9-9803-D736C42B5DAD}"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9B3073E3-22CA-4375-B403-1E96EA6403CD}"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B9AA5-6ACD-42F3-A526-546BDD33C65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3073E3-22CA-4375-B403-1E96EA6403CD}"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B9AA5-6ACD-42F3-A526-546BDD33C6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3073E3-22CA-4375-B403-1E96EA6403CD}" type="datetimeFigureOut">
              <a:rPr lang="en-US" smtClean="0"/>
              <a:pPr/>
              <a:t>5/11/2011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F29B9AA5-6ACD-42F3-A526-546BDD33C6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3073E3-22CA-4375-B403-1E96EA6403CD}"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B9AA5-6ACD-42F3-A526-546BDD33C6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3073E3-22CA-4375-B403-1E96EA6403CD}" type="datetimeFigureOut">
              <a:rPr lang="en-US" smtClean="0"/>
              <a:pPr/>
              <a:t>5/11/2011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9B9AA5-6ACD-42F3-A526-546BDD33C65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3073E3-22CA-4375-B403-1E96EA6403CD}" type="datetimeFigureOut">
              <a:rPr lang="en-US" smtClean="0"/>
              <a:pPr/>
              <a:t>5/11/2011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9B9AA5-6ACD-42F3-A526-546BDD33C6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B3073E3-22CA-4375-B403-1E96EA6403CD}" type="datetimeFigureOut">
              <a:rPr lang="en-US" smtClean="0"/>
              <a:pPr/>
              <a:t>5/11/2011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9B9AA5-6ACD-42F3-A526-546BDD33C6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3073E3-22CA-4375-B403-1E96EA6403CD}" type="datetimeFigureOut">
              <a:rPr lang="en-US" smtClean="0"/>
              <a:pPr/>
              <a:t>5/11/2011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9B9AA5-6ACD-42F3-A526-546BDD33C6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3073E3-22CA-4375-B403-1E96EA6403CD}" type="datetimeFigureOut">
              <a:rPr lang="en-US" smtClean="0"/>
              <a:pPr/>
              <a:t>5/11/2011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9B9AA5-6ACD-42F3-A526-546BDD33C6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3073E3-22CA-4375-B403-1E96EA6403CD}" type="datetimeFigureOut">
              <a:rPr lang="en-US" smtClean="0"/>
              <a:pPr/>
              <a:t>5/11/2011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9B9AA5-6ACD-42F3-A526-546BDD33C65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9B3073E3-22CA-4375-B403-1E96EA6403CD}" type="datetimeFigureOut">
              <a:rPr lang="en-US" smtClean="0"/>
              <a:pPr/>
              <a:t>5/11/2011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F29B9AA5-6ACD-42F3-A526-546BDD33C65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9B3073E3-22CA-4375-B403-1E96EA6403CD}" type="datetimeFigureOut">
              <a:rPr lang="en-US" smtClean="0"/>
              <a:pPr/>
              <a:t>5/11/2011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29B9AA5-6ACD-42F3-A526-546BDD33C65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rPr>
              <a:t>The Art Institutes</a:t>
            </a:r>
            <a:endParaRPr lang="en-US" dirty="0">
              <a:solidFill>
                <a:srgbClr val="FF0000"/>
              </a:solidFill>
            </a:endParaRPr>
          </a:p>
        </p:txBody>
      </p:sp>
      <p:sp>
        <p:nvSpPr>
          <p:cNvPr id="3" name="Subtitle 2"/>
          <p:cNvSpPr>
            <a:spLocks noGrp="1"/>
          </p:cNvSpPr>
          <p:nvPr>
            <p:ph type="subTitle" idx="1"/>
          </p:nvPr>
        </p:nvSpPr>
        <p:spPr/>
        <p:txBody>
          <a:bodyPr/>
          <a:lstStyle/>
          <a:p>
            <a:r>
              <a:rPr lang="en-US" dirty="0" smtClean="0"/>
              <a:t>Presented by: Emily Wagner</a:t>
            </a:r>
            <a:endParaRPr lang="en-US" dirty="0"/>
          </a:p>
        </p:txBody>
      </p:sp>
      <p:pic>
        <p:nvPicPr>
          <p:cNvPr id="19458" name="Picture 2" descr="http://multivu.prnewswire.com/mnr/artinstitutes/35428/images/35428-hi-AiLogos.jpg"/>
          <p:cNvPicPr>
            <a:picLocks noChangeAspect="1" noChangeArrowheads="1"/>
          </p:cNvPicPr>
          <p:nvPr/>
        </p:nvPicPr>
        <p:blipFill>
          <a:blip r:embed="rId3" cstate="print"/>
          <a:srcRect/>
          <a:stretch>
            <a:fillRect/>
          </a:stretch>
        </p:blipFill>
        <p:spPr bwMode="auto">
          <a:xfrm>
            <a:off x="0" y="0"/>
            <a:ext cx="2438399" cy="2438399"/>
          </a:xfrm>
          <a:prstGeom prst="rect">
            <a:avLst/>
          </a:prstGeom>
          <a:noFill/>
        </p:spPr>
      </p:pic>
      <p:pic>
        <p:nvPicPr>
          <p:cNvPr id="19460" name="Picture 4" descr="http://www.artinstitutes.edu/schaumburg/images/aboutus/campus1_ILIS.jpg"/>
          <p:cNvPicPr>
            <a:picLocks noChangeAspect="1" noChangeArrowheads="1"/>
          </p:cNvPicPr>
          <p:nvPr/>
        </p:nvPicPr>
        <p:blipFill>
          <a:blip r:embed="rId4" cstate="print"/>
          <a:srcRect/>
          <a:stretch>
            <a:fillRect/>
          </a:stretch>
        </p:blipFill>
        <p:spPr bwMode="auto">
          <a:xfrm>
            <a:off x="7000126" y="5123411"/>
            <a:ext cx="2143874" cy="173458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Description</a:t>
            </a:r>
            <a:endParaRPr lang="en-US" dirty="0">
              <a:solidFill>
                <a:srgbClr val="FF0000"/>
              </a:solidFill>
            </a:endParaRPr>
          </a:p>
        </p:txBody>
      </p:sp>
      <p:sp>
        <p:nvSpPr>
          <p:cNvPr id="3" name="Content Placeholder 2"/>
          <p:cNvSpPr>
            <a:spLocks noGrp="1"/>
          </p:cNvSpPr>
          <p:nvPr>
            <p:ph idx="1"/>
          </p:nvPr>
        </p:nvSpPr>
        <p:spPr>
          <a:xfrm>
            <a:off x="457200" y="1524000"/>
            <a:ext cx="8305800" cy="4602163"/>
          </a:xfrm>
          <a:solidFill>
            <a:schemeClr val="bg1"/>
          </a:solidFill>
          <a:ln>
            <a:solidFill>
              <a:schemeClr val="bg1"/>
            </a:solidFill>
          </a:ln>
        </p:spPr>
        <p:txBody>
          <a:bodyPr>
            <a:normAutofit fontScale="92500"/>
          </a:bodyPr>
          <a:lstStyle/>
          <a:p>
            <a:r>
              <a:rPr lang="en-US" dirty="0" smtClean="0"/>
              <a:t>Location: There are 50 schools across the states</a:t>
            </a:r>
          </a:p>
          <a:p>
            <a:pPr lvl="1">
              <a:buClr>
                <a:schemeClr val="accent1"/>
              </a:buClr>
            </a:pPr>
            <a:r>
              <a:rPr lang="en-US" dirty="0" smtClean="0"/>
              <a:t>Chicago</a:t>
            </a:r>
          </a:p>
          <a:p>
            <a:pPr lvl="1">
              <a:buClr>
                <a:schemeClr val="accent1"/>
              </a:buClr>
            </a:pPr>
            <a:r>
              <a:rPr lang="en-US" dirty="0" smtClean="0"/>
              <a:t>Schaumburg</a:t>
            </a:r>
          </a:p>
          <a:p>
            <a:pPr lvl="1">
              <a:buClr>
                <a:schemeClr val="accent1"/>
              </a:buClr>
            </a:pPr>
            <a:r>
              <a:rPr lang="en-US" dirty="0" smtClean="0"/>
              <a:t>Tinley Park</a:t>
            </a:r>
          </a:p>
          <a:p>
            <a:pPr>
              <a:buFont typeface="Wingdings 2" pitchFamily="18" charset="2"/>
              <a:buChar char=""/>
            </a:pPr>
            <a:r>
              <a:rPr lang="en-US" dirty="0" smtClean="0"/>
              <a:t>Established: Founded in 1916</a:t>
            </a:r>
          </a:p>
          <a:p>
            <a:r>
              <a:rPr lang="en-US" dirty="0" smtClean="0"/>
              <a:t>Enrollment:  fill out forms</a:t>
            </a:r>
          </a:p>
          <a:p>
            <a:r>
              <a:rPr lang="en-US" dirty="0" smtClean="0"/>
              <a:t>Housing: near by apartments</a:t>
            </a:r>
          </a:p>
          <a:p>
            <a:r>
              <a:rPr lang="en-US" dirty="0" smtClean="0"/>
              <a:t>Other Programs: Advertising, Industrial and Graphic Design</a:t>
            </a:r>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Admission</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Must have graduated or hold GED certificate</a:t>
            </a:r>
          </a:p>
          <a:p>
            <a:r>
              <a:rPr lang="en-US" dirty="0" smtClean="0"/>
              <a:t>ACT and SAT scores are not required but maybe looked at</a:t>
            </a:r>
          </a:p>
          <a:p>
            <a:r>
              <a:rPr lang="en-US" dirty="0" smtClean="0"/>
              <a:t>Transcripts </a:t>
            </a:r>
          </a:p>
          <a:p>
            <a:r>
              <a:rPr lang="en-US" dirty="0" smtClean="0"/>
              <a:t>300 word essay describing what you would like to accomplish</a:t>
            </a:r>
            <a:endParaRPr lang="en-US" dirty="0"/>
          </a:p>
        </p:txBody>
      </p:sp>
      <p:pic>
        <p:nvPicPr>
          <p:cNvPr id="5122" name="Picture 2" descr="http://www.documentprofessionals.com/Graphics/HStransLRG.gif"/>
          <p:cNvPicPr>
            <a:picLocks noChangeAspect="1" noChangeArrowheads="1"/>
          </p:cNvPicPr>
          <p:nvPr/>
        </p:nvPicPr>
        <p:blipFill>
          <a:blip r:embed="rId3" cstate="print"/>
          <a:srcRect/>
          <a:stretch>
            <a:fillRect/>
          </a:stretch>
        </p:blipFill>
        <p:spPr bwMode="auto">
          <a:xfrm>
            <a:off x="6159500" y="4619625"/>
            <a:ext cx="2984500" cy="223837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0000"/>
                </a:solidFill>
              </a:rPr>
              <a:t>Interior</a:t>
            </a:r>
            <a:r>
              <a:rPr lang="en-US" dirty="0" smtClean="0"/>
              <a:t> </a:t>
            </a:r>
            <a:r>
              <a:rPr lang="en-US" dirty="0" smtClean="0">
                <a:solidFill>
                  <a:srgbClr val="FF0000"/>
                </a:solidFill>
              </a:rPr>
              <a:t>Design</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Bachelor of Fine Arts Degree</a:t>
            </a:r>
          </a:p>
          <a:p>
            <a:r>
              <a:rPr lang="en-US" dirty="0" smtClean="0"/>
              <a:t>perform services relative to interior spaces, including programming, design analysis, space planning and aesthetics, using specialized knowledge of interior construction.</a:t>
            </a:r>
          </a:p>
          <a:p>
            <a:endParaRPr lang="en-US" dirty="0"/>
          </a:p>
        </p:txBody>
      </p:sp>
      <p:pic>
        <p:nvPicPr>
          <p:cNvPr id="4098" name="Picture 2" descr="http://www.cultureco-op.com/Images/bachelors_degree2.GIF"/>
          <p:cNvPicPr>
            <a:picLocks noChangeAspect="1" noChangeArrowheads="1"/>
          </p:cNvPicPr>
          <p:nvPr/>
        </p:nvPicPr>
        <p:blipFill>
          <a:blip r:embed="rId3" cstate="print"/>
          <a:srcRect/>
          <a:stretch>
            <a:fillRect/>
          </a:stretch>
        </p:blipFill>
        <p:spPr bwMode="auto">
          <a:xfrm>
            <a:off x="5791200" y="4275323"/>
            <a:ext cx="3352800" cy="258267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Requirements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Required Coursework: Fundamentals of; drawing, color and design, lighting, environmental design, History of Design 1 and 2, Design Development; Residential and Commercial.</a:t>
            </a:r>
          </a:p>
          <a:p>
            <a:r>
              <a:rPr lang="en-US" dirty="0" smtClean="0"/>
              <a:t>Required GED: English and Math</a:t>
            </a:r>
          </a:p>
          <a:p>
            <a:r>
              <a:rPr lang="en-US" dirty="0" smtClean="0"/>
              <a:t>Electives: Sociology, Philosophy, Physics, US History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Length</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Course lasts 3 year </a:t>
            </a:r>
          </a:p>
          <a:p>
            <a:r>
              <a:rPr lang="en-US" dirty="0" smtClean="0"/>
              <a:t>12 quarters</a:t>
            </a:r>
          </a:p>
          <a:p>
            <a:r>
              <a:rPr lang="en-US" dirty="0" smtClean="0"/>
              <a:t>180 quarter credits</a:t>
            </a:r>
          </a:p>
          <a:p>
            <a:r>
              <a:rPr lang="en-US" dirty="0" smtClean="0"/>
              <a:t>60 in general education </a:t>
            </a:r>
          </a:p>
          <a:p>
            <a:endParaRPr lang="en-US" dirty="0"/>
          </a:p>
        </p:txBody>
      </p:sp>
      <p:pic>
        <p:nvPicPr>
          <p:cNvPr id="3074" name="Picture 2" descr="http://dspace.mit.edu/bitstream/handle/1721.1/36883/6-021JFall-2002/NR/rdonlyres/Electrical-Engineering-and-Computer-Science/6-021JQuantitative-Physiology--Cells-and-TissuesFall2002/39B18711-16B0-42DE-85C5-725D41AA010E/0/calendar.gif"/>
          <p:cNvPicPr>
            <a:picLocks noChangeAspect="1" noChangeArrowheads="1"/>
          </p:cNvPicPr>
          <p:nvPr/>
        </p:nvPicPr>
        <p:blipFill>
          <a:blip r:embed="rId3" cstate="print"/>
          <a:srcRect/>
          <a:stretch>
            <a:fillRect/>
          </a:stretch>
        </p:blipFill>
        <p:spPr bwMode="auto">
          <a:xfrm>
            <a:off x="5791200" y="4094943"/>
            <a:ext cx="3213100" cy="276305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Internships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No internships</a:t>
            </a:r>
          </a:p>
          <a:p>
            <a:r>
              <a:rPr lang="en-US" dirty="0" smtClean="0"/>
              <a:t>Make portfolios for potential employers</a:t>
            </a:r>
          </a:p>
          <a:p>
            <a:r>
              <a:rPr lang="en-US" dirty="0" smtClean="0"/>
              <a:t>Showcase portfolios</a:t>
            </a:r>
          </a:p>
          <a:p>
            <a:pPr>
              <a:buNone/>
            </a:pPr>
            <a:endParaRPr lang="en-US" dirty="0"/>
          </a:p>
        </p:txBody>
      </p:sp>
      <p:pic>
        <p:nvPicPr>
          <p:cNvPr id="1026" name="Picture 2" descr="http://www.drexel.edu/academics/westphal/portfolio/work/intr/full/Donghia-2006---Matthew-Stetson.jpg"/>
          <p:cNvPicPr>
            <a:picLocks noChangeAspect="1" noChangeArrowheads="1"/>
          </p:cNvPicPr>
          <p:nvPr/>
        </p:nvPicPr>
        <p:blipFill>
          <a:blip r:embed="rId3" cstate="print"/>
          <a:srcRect/>
          <a:stretch>
            <a:fillRect/>
          </a:stretch>
        </p:blipFill>
        <p:spPr bwMode="auto">
          <a:xfrm>
            <a:off x="2133600" y="3657600"/>
            <a:ext cx="4648200" cy="290512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103</TotalTime>
  <Words>316</Words>
  <Application>Microsoft Office PowerPoint</Application>
  <PresentationFormat>On-screen Show (4:3)</PresentationFormat>
  <Paragraphs>47</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Module</vt:lpstr>
      <vt:lpstr>The Art Institutes</vt:lpstr>
      <vt:lpstr>Description</vt:lpstr>
      <vt:lpstr>Admission</vt:lpstr>
      <vt:lpstr>Interior Design</vt:lpstr>
      <vt:lpstr>Requirements</vt:lpstr>
      <vt:lpstr>Length</vt:lpstr>
      <vt:lpstr>Internships</vt:lpstr>
    </vt:vector>
  </TitlesOfParts>
  <Company>CUSD 200</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Art Institutes</dc:title>
  <dc:creator>MFisher</dc:creator>
  <cp:lastModifiedBy>MFisher</cp:lastModifiedBy>
  <cp:revision>13</cp:revision>
  <dcterms:created xsi:type="dcterms:W3CDTF">2011-05-09T15:49:50Z</dcterms:created>
  <dcterms:modified xsi:type="dcterms:W3CDTF">2011-05-11T16:29:54Z</dcterms:modified>
</cp:coreProperties>
</file>